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501" r:id="rId1"/>
  </p:sldMasterIdLst>
  <p:notesMasterIdLst>
    <p:notesMasterId r:id="rId16"/>
  </p:notesMasterIdLst>
  <p:handoutMasterIdLst>
    <p:handoutMasterId r:id="rId17"/>
  </p:handoutMasterIdLst>
  <p:sldIdLst>
    <p:sldId id="257" r:id="rId2"/>
    <p:sldId id="398" r:id="rId3"/>
    <p:sldId id="401" r:id="rId4"/>
    <p:sldId id="403" r:id="rId5"/>
    <p:sldId id="425" r:id="rId6"/>
    <p:sldId id="426" r:id="rId7"/>
    <p:sldId id="427" r:id="rId8"/>
    <p:sldId id="428" r:id="rId9"/>
    <p:sldId id="408" r:id="rId10"/>
    <p:sldId id="422" r:id="rId11"/>
    <p:sldId id="421" r:id="rId12"/>
    <p:sldId id="413" r:id="rId13"/>
    <p:sldId id="424" r:id="rId14"/>
    <p:sldId id="429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9CD592AC-E1E7-4B35-BFA0-13A4C98D6799}">
          <p14:sldIdLst>
            <p14:sldId id="257"/>
            <p14:sldId id="398"/>
            <p14:sldId id="401"/>
            <p14:sldId id="403"/>
            <p14:sldId id="425"/>
            <p14:sldId id="426"/>
            <p14:sldId id="427"/>
            <p14:sldId id="428"/>
            <p14:sldId id="408"/>
            <p14:sldId id="422"/>
            <p14:sldId id="421"/>
            <p14:sldId id="413"/>
            <p14:sldId id="424"/>
            <p14:sldId id="429"/>
          </p14:sldIdLst>
        </p14:section>
        <p14:section name="Appendix: Image Descriptions for Unsighted Students" id="{3F7EBBDF-0C5D-42C1-80E5-18A9E9D76B8A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751" autoAdjust="0"/>
    <p:restoredTop sz="70216" autoAdjust="0"/>
  </p:normalViewPr>
  <p:slideViewPr>
    <p:cSldViewPr>
      <p:cViewPr>
        <p:scale>
          <a:sx n="50" d="100"/>
          <a:sy n="50" d="100"/>
        </p:scale>
        <p:origin x="-1722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1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62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F7CB80-DD0A-EF45-B030-FAF922F65DBB}" type="doc">
      <dgm:prSet loTypeId="urn:microsoft.com/office/officeart/2005/8/layout/process1" loCatId="" qsTypeId="urn:microsoft.com/office/officeart/2005/8/quickstyle/simple4" qsCatId="simple" csTypeId="urn:microsoft.com/office/officeart/2005/8/colors/colorful2" csCatId="colorful" phldr="1"/>
      <dgm:spPr/>
    </dgm:pt>
    <dgm:pt modelId="{E3408ECC-357C-B94F-9D07-8639CAC6D8BD}">
      <dgm:prSet phldrT="[Text]" custT="1"/>
      <dgm:spPr/>
      <dgm:t>
        <a:bodyPr/>
        <a:lstStyle/>
        <a:p>
          <a:r>
            <a:rPr lang="en-US" sz="2400" b="1" dirty="0">
              <a:latin typeface="Arial" charset="0"/>
              <a:ea typeface="ＭＳ Ｐゴシック" charset="0"/>
              <a:cs typeface="ＭＳ Ｐゴシック" charset="0"/>
            </a:rPr>
            <a:t>Clean technology</a:t>
          </a:r>
        </a:p>
        <a:p>
          <a:r>
            <a:rPr lang="en-US" sz="1400" dirty="0">
              <a:latin typeface="Arial" charset="0"/>
              <a:ea typeface="ＭＳ Ｐゴシック" charset="0"/>
            </a:rPr>
            <a:t>Businesses develop innovative, new technologies that support sustainability</a:t>
          </a:r>
          <a:endParaRPr lang="en-US" sz="1400" dirty="0"/>
        </a:p>
      </dgm:t>
    </dgm:pt>
    <dgm:pt modelId="{D377A4A5-E1A9-5441-A628-B03BF2FE080B}" type="parTrans" cxnId="{1DE62D55-157E-F94F-9CF6-16B869E33464}">
      <dgm:prSet/>
      <dgm:spPr/>
      <dgm:t>
        <a:bodyPr/>
        <a:lstStyle/>
        <a:p>
          <a:endParaRPr lang="en-US"/>
        </a:p>
      </dgm:t>
    </dgm:pt>
    <dgm:pt modelId="{F47C2BF4-D242-244E-9160-532C8EB832A3}" type="sibTrans" cxnId="{1DE62D55-157E-F94F-9CF6-16B869E33464}">
      <dgm:prSet/>
      <dgm:spPr/>
      <dgm:t>
        <a:bodyPr/>
        <a:lstStyle/>
        <a:p>
          <a:endParaRPr lang="en-US"/>
        </a:p>
      </dgm:t>
    </dgm:pt>
    <dgm:pt modelId="{3B3C2BF1-D1AF-3D4F-89CB-9C16622A5604}">
      <dgm:prSet phldrT="[Text]" custT="1"/>
      <dgm:spPr/>
      <dgm:t>
        <a:bodyPr/>
        <a:lstStyle/>
        <a:p>
          <a:r>
            <a:rPr lang="en-US" sz="2400" b="1" dirty="0">
              <a:latin typeface="Arial" charset="0"/>
              <a:ea typeface="ＭＳ Ｐゴシック" charset="0"/>
              <a:cs typeface="ＭＳ Ｐゴシック" charset="0"/>
            </a:rPr>
            <a:t>Product stewardship</a:t>
          </a:r>
        </a:p>
        <a:p>
          <a:r>
            <a:rPr lang="en-US" sz="1400" dirty="0">
              <a:latin typeface="Arial" charset="0"/>
              <a:ea typeface="ＭＳ Ｐゴシック" charset="0"/>
            </a:rPr>
            <a:t>Managers focus on all environmental impacts associated with the full life-cycle of a product</a:t>
          </a:r>
          <a:endParaRPr lang="en-US" sz="1400" dirty="0"/>
        </a:p>
      </dgm:t>
    </dgm:pt>
    <dgm:pt modelId="{3B4B3992-1151-924D-B43F-3C867E443B0A}" type="parTrans" cxnId="{BA908890-E5E6-9B41-8196-C2FDADE7DF1D}">
      <dgm:prSet/>
      <dgm:spPr/>
      <dgm:t>
        <a:bodyPr/>
        <a:lstStyle/>
        <a:p>
          <a:endParaRPr lang="en-US"/>
        </a:p>
      </dgm:t>
    </dgm:pt>
    <dgm:pt modelId="{C7FDC2D3-629A-DA4E-9EC7-47906DB7D2B0}" type="sibTrans" cxnId="{BA908890-E5E6-9B41-8196-C2FDADE7DF1D}">
      <dgm:prSet/>
      <dgm:spPr/>
      <dgm:t>
        <a:bodyPr/>
        <a:lstStyle/>
        <a:p>
          <a:endParaRPr lang="en-US"/>
        </a:p>
      </dgm:t>
    </dgm:pt>
    <dgm:pt modelId="{1BEEAC54-7F08-3049-8365-02DC3B627607}">
      <dgm:prSet phldrT="[Text]" custT="1"/>
      <dgm:spPr/>
      <dgm:t>
        <a:bodyPr/>
        <a:lstStyle/>
        <a:p>
          <a:r>
            <a:rPr lang="en-US" sz="2400" b="1" dirty="0">
              <a:latin typeface="Arial" charset="0"/>
              <a:ea typeface="ＭＳ Ｐゴシック" charset="0"/>
              <a:cs typeface="ＭＳ Ｐゴシック" charset="0"/>
            </a:rPr>
            <a:t>Pollution prevention</a:t>
          </a:r>
        </a:p>
        <a:p>
          <a:r>
            <a:rPr lang="en-US" sz="1400" dirty="0">
              <a:latin typeface="Arial" charset="0"/>
              <a:ea typeface="ＭＳ Ｐゴシック" charset="0"/>
            </a:rPr>
            <a:t>Focuses on minimizing or eliminating waste before it is created</a:t>
          </a:r>
          <a:endParaRPr lang="en-US" sz="1400" dirty="0"/>
        </a:p>
      </dgm:t>
    </dgm:pt>
    <dgm:pt modelId="{A1ED4DD3-FC31-8F49-9301-A9BC49F5823E}" type="parTrans" cxnId="{4B3D9A27-9948-2143-B084-1114C76D7A45}">
      <dgm:prSet/>
      <dgm:spPr/>
      <dgm:t>
        <a:bodyPr/>
        <a:lstStyle/>
        <a:p>
          <a:endParaRPr lang="en-US"/>
        </a:p>
      </dgm:t>
    </dgm:pt>
    <dgm:pt modelId="{018F6059-B8D2-EA40-A58A-6DAC304EFBC6}" type="sibTrans" cxnId="{4B3D9A27-9948-2143-B084-1114C76D7A45}">
      <dgm:prSet/>
      <dgm:spPr/>
      <dgm:t>
        <a:bodyPr/>
        <a:lstStyle/>
        <a:p>
          <a:endParaRPr lang="en-US"/>
        </a:p>
      </dgm:t>
    </dgm:pt>
    <dgm:pt modelId="{AA4C7B89-72AC-D04F-A028-CEF6F57A8554}" type="pres">
      <dgm:prSet presAssocID="{4DF7CB80-DD0A-EF45-B030-FAF922F65DBB}" presName="Name0" presStyleCnt="0">
        <dgm:presLayoutVars>
          <dgm:dir/>
          <dgm:resizeHandles val="exact"/>
        </dgm:presLayoutVars>
      </dgm:prSet>
      <dgm:spPr/>
    </dgm:pt>
    <dgm:pt modelId="{CCA09017-3298-A149-A9D1-0B2EB128F94E}" type="pres">
      <dgm:prSet presAssocID="{1BEEAC54-7F08-3049-8365-02DC3B62760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DDD21-C185-F742-B8A3-B1232817C92C}" type="pres">
      <dgm:prSet presAssocID="{018F6059-B8D2-EA40-A58A-6DAC304EFBC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DE58F90-024D-C04B-962E-7042D7227E4B}" type="pres">
      <dgm:prSet presAssocID="{018F6059-B8D2-EA40-A58A-6DAC304EFBC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4DBEAF2-FCF4-104C-96B3-31AB8AEBCD40}" type="pres">
      <dgm:prSet presAssocID="{3B3C2BF1-D1AF-3D4F-89CB-9C16622A560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1D26E-5269-3F45-918D-05338DEEAA6C}" type="pres">
      <dgm:prSet presAssocID="{C7FDC2D3-629A-DA4E-9EC7-47906DB7D2B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32B1AB9B-0403-C342-998A-F074F94BE438}" type="pres">
      <dgm:prSet presAssocID="{C7FDC2D3-629A-DA4E-9EC7-47906DB7D2B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1C91C5C-949D-274E-96CB-3D0536C6B8F1}" type="pres">
      <dgm:prSet presAssocID="{E3408ECC-357C-B94F-9D07-8639CAC6D8B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DF8ACB-D9B2-4047-A6E8-8C83CD6A95FE}" type="presOf" srcId="{1BEEAC54-7F08-3049-8365-02DC3B627607}" destId="{CCA09017-3298-A149-A9D1-0B2EB128F94E}" srcOrd="0" destOrd="0" presId="urn:microsoft.com/office/officeart/2005/8/layout/process1"/>
    <dgm:cxn modelId="{AFD76918-55D7-43DB-9A87-27FA344E2DEC}" type="presOf" srcId="{018F6059-B8D2-EA40-A58A-6DAC304EFBC6}" destId="{FDE58F90-024D-C04B-962E-7042D7227E4B}" srcOrd="1" destOrd="0" presId="urn:microsoft.com/office/officeart/2005/8/layout/process1"/>
    <dgm:cxn modelId="{5BDE9060-7302-481F-8850-4745B3248D89}" type="presOf" srcId="{C7FDC2D3-629A-DA4E-9EC7-47906DB7D2B0}" destId="{32B1AB9B-0403-C342-998A-F074F94BE438}" srcOrd="1" destOrd="0" presId="urn:microsoft.com/office/officeart/2005/8/layout/process1"/>
    <dgm:cxn modelId="{4B4B60FA-78AB-4769-80D0-9B9CD8369842}" type="presOf" srcId="{4DF7CB80-DD0A-EF45-B030-FAF922F65DBB}" destId="{AA4C7B89-72AC-D04F-A028-CEF6F57A8554}" srcOrd="0" destOrd="0" presId="urn:microsoft.com/office/officeart/2005/8/layout/process1"/>
    <dgm:cxn modelId="{4B3D9A27-9948-2143-B084-1114C76D7A45}" srcId="{4DF7CB80-DD0A-EF45-B030-FAF922F65DBB}" destId="{1BEEAC54-7F08-3049-8365-02DC3B627607}" srcOrd="0" destOrd="0" parTransId="{A1ED4DD3-FC31-8F49-9301-A9BC49F5823E}" sibTransId="{018F6059-B8D2-EA40-A58A-6DAC304EFBC6}"/>
    <dgm:cxn modelId="{401A4560-FD6C-42B2-918B-2E1E25093DF9}" type="presOf" srcId="{3B3C2BF1-D1AF-3D4F-89CB-9C16622A5604}" destId="{14DBEAF2-FCF4-104C-96B3-31AB8AEBCD40}" srcOrd="0" destOrd="0" presId="urn:microsoft.com/office/officeart/2005/8/layout/process1"/>
    <dgm:cxn modelId="{8D95A447-D9E7-4AA7-B945-E9EC45BAA2D0}" type="presOf" srcId="{E3408ECC-357C-B94F-9D07-8639CAC6D8BD}" destId="{21C91C5C-949D-274E-96CB-3D0536C6B8F1}" srcOrd="0" destOrd="0" presId="urn:microsoft.com/office/officeart/2005/8/layout/process1"/>
    <dgm:cxn modelId="{BA908890-E5E6-9B41-8196-C2FDADE7DF1D}" srcId="{4DF7CB80-DD0A-EF45-B030-FAF922F65DBB}" destId="{3B3C2BF1-D1AF-3D4F-89CB-9C16622A5604}" srcOrd="1" destOrd="0" parTransId="{3B4B3992-1151-924D-B43F-3C867E443B0A}" sibTransId="{C7FDC2D3-629A-DA4E-9EC7-47906DB7D2B0}"/>
    <dgm:cxn modelId="{3E825E48-851E-4841-B1EE-0CE830F80FD0}" type="presOf" srcId="{018F6059-B8D2-EA40-A58A-6DAC304EFBC6}" destId="{2C6DDD21-C185-F742-B8A3-B1232817C92C}" srcOrd="0" destOrd="0" presId="urn:microsoft.com/office/officeart/2005/8/layout/process1"/>
    <dgm:cxn modelId="{556CB42B-5523-49F6-B8C4-5026D143E01F}" type="presOf" srcId="{C7FDC2D3-629A-DA4E-9EC7-47906DB7D2B0}" destId="{E381D26E-5269-3F45-918D-05338DEEAA6C}" srcOrd="0" destOrd="0" presId="urn:microsoft.com/office/officeart/2005/8/layout/process1"/>
    <dgm:cxn modelId="{1DE62D55-157E-F94F-9CF6-16B869E33464}" srcId="{4DF7CB80-DD0A-EF45-B030-FAF922F65DBB}" destId="{E3408ECC-357C-B94F-9D07-8639CAC6D8BD}" srcOrd="2" destOrd="0" parTransId="{D377A4A5-E1A9-5441-A628-B03BF2FE080B}" sibTransId="{F47C2BF4-D242-244E-9160-532C8EB832A3}"/>
    <dgm:cxn modelId="{7F42CDCB-D918-4102-83A7-1BC91FF19CDA}" type="presParOf" srcId="{AA4C7B89-72AC-D04F-A028-CEF6F57A8554}" destId="{CCA09017-3298-A149-A9D1-0B2EB128F94E}" srcOrd="0" destOrd="0" presId="urn:microsoft.com/office/officeart/2005/8/layout/process1"/>
    <dgm:cxn modelId="{BA5D5474-3B1F-407C-828E-59FE7728D7C5}" type="presParOf" srcId="{AA4C7B89-72AC-D04F-A028-CEF6F57A8554}" destId="{2C6DDD21-C185-F742-B8A3-B1232817C92C}" srcOrd="1" destOrd="0" presId="urn:microsoft.com/office/officeart/2005/8/layout/process1"/>
    <dgm:cxn modelId="{1AC251A5-07E8-4F24-879D-61684E8E3915}" type="presParOf" srcId="{2C6DDD21-C185-F742-B8A3-B1232817C92C}" destId="{FDE58F90-024D-C04B-962E-7042D7227E4B}" srcOrd="0" destOrd="0" presId="urn:microsoft.com/office/officeart/2005/8/layout/process1"/>
    <dgm:cxn modelId="{35FDBF2F-13EC-497F-AF1D-D309FDE73650}" type="presParOf" srcId="{AA4C7B89-72AC-D04F-A028-CEF6F57A8554}" destId="{14DBEAF2-FCF4-104C-96B3-31AB8AEBCD40}" srcOrd="2" destOrd="0" presId="urn:microsoft.com/office/officeart/2005/8/layout/process1"/>
    <dgm:cxn modelId="{3707DD62-3F2E-473A-BCD4-54D6092F5920}" type="presParOf" srcId="{AA4C7B89-72AC-D04F-A028-CEF6F57A8554}" destId="{E381D26E-5269-3F45-918D-05338DEEAA6C}" srcOrd="3" destOrd="0" presId="urn:microsoft.com/office/officeart/2005/8/layout/process1"/>
    <dgm:cxn modelId="{8DC981B4-8F04-4E1B-B40A-C2FB0CB4F929}" type="presParOf" srcId="{E381D26E-5269-3F45-918D-05338DEEAA6C}" destId="{32B1AB9B-0403-C342-998A-F074F94BE438}" srcOrd="0" destOrd="0" presId="urn:microsoft.com/office/officeart/2005/8/layout/process1"/>
    <dgm:cxn modelId="{F6CCFE2C-FE9F-4890-B9BF-5D5870D6C02D}" type="presParOf" srcId="{AA4C7B89-72AC-D04F-A028-CEF6F57A8554}" destId="{21C91C5C-949D-274E-96CB-3D0536C6B8F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A09017-3298-A149-A9D1-0B2EB128F94E}">
      <dsp:nvSpPr>
        <dsp:cNvPr id="0" name=""/>
        <dsp:cNvSpPr/>
      </dsp:nvSpPr>
      <dsp:spPr>
        <a:xfrm>
          <a:off x="7366" y="1112099"/>
          <a:ext cx="2201912" cy="183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charset="0"/>
              <a:ea typeface="ＭＳ Ｐゴシック" charset="0"/>
              <a:cs typeface="ＭＳ Ｐゴシック" charset="0"/>
            </a:rPr>
            <a:t>Pollution prevention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charset="0"/>
              <a:ea typeface="ＭＳ Ｐゴシック" charset="0"/>
            </a:rPr>
            <a:t>Focuses on minimizing or eliminating waste before it is created</a:t>
          </a:r>
          <a:endParaRPr lang="en-US" sz="1400" kern="1200" dirty="0"/>
        </a:p>
      </dsp:txBody>
      <dsp:txXfrm>
        <a:off x="61252" y="1165985"/>
        <a:ext cx="2094140" cy="1732028"/>
      </dsp:txXfrm>
    </dsp:sp>
    <dsp:sp modelId="{2C6DDD21-C185-F742-B8A3-B1232817C92C}">
      <dsp:nvSpPr>
        <dsp:cNvPr id="0" name=""/>
        <dsp:cNvSpPr/>
      </dsp:nvSpPr>
      <dsp:spPr>
        <a:xfrm>
          <a:off x="2429470" y="1758962"/>
          <a:ext cx="466805" cy="546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29470" y="1868177"/>
        <a:ext cx="326764" cy="327644"/>
      </dsp:txXfrm>
    </dsp:sp>
    <dsp:sp modelId="{14DBEAF2-FCF4-104C-96B3-31AB8AEBCD40}">
      <dsp:nvSpPr>
        <dsp:cNvPr id="0" name=""/>
        <dsp:cNvSpPr/>
      </dsp:nvSpPr>
      <dsp:spPr>
        <a:xfrm>
          <a:off x="3090043" y="1112099"/>
          <a:ext cx="2201912" cy="183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46317"/>
                <a:satOff val="1515"/>
                <a:lumOff val="-118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46317"/>
                <a:satOff val="1515"/>
                <a:lumOff val="-118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46317"/>
                <a:satOff val="1515"/>
                <a:lumOff val="-118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charset="0"/>
              <a:ea typeface="ＭＳ Ｐゴシック" charset="0"/>
              <a:cs typeface="ＭＳ Ｐゴシック" charset="0"/>
            </a:rPr>
            <a:t>Product stewardship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charset="0"/>
              <a:ea typeface="ＭＳ Ｐゴシック" charset="0"/>
            </a:rPr>
            <a:t>Managers focus on all environmental impacts associated with the full life-cycle of a product</a:t>
          </a:r>
          <a:endParaRPr lang="en-US" sz="1400" kern="1200" dirty="0"/>
        </a:p>
      </dsp:txBody>
      <dsp:txXfrm>
        <a:off x="3143929" y="1165985"/>
        <a:ext cx="2094140" cy="1732028"/>
      </dsp:txXfrm>
    </dsp:sp>
    <dsp:sp modelId="{E381D26E-5269-3F45-918D-05338DEEAA6C}">
      <dsp:nvSpPr>
        <dsp:cNvPr id="0" name=""/>
        <dsp:cNvSpPr/>
      </dsp:nvSpPr>
      <dsp:spPr>
        <a:xfrm>
          <a:off x="5512147" y="1758962"/>
          <a:ext cx="466805" cy="5460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92634"/>
                <a:satOff val="3030"/>
                <a:lumOff val="-237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92634"/>
                <a:satOff val="3030"/>
                <a:lumOff val="-237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92634"/>
                <a:satOff val="3030"/>
                <a:lumOff val="-237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512147" y="1868177"/>
        <a:ext cx="326764" cy="327644"/>
      </dsp:txXfrm>
    </dsp:sp>
    <dsp:sp modelId="{21C91C5C-949D-274E-96CB-3D0536C6B8F1}">
      <dsp:nvSpPr>
        <dsp:cNvPr id="0" name=""/>
        <dsp:cNvSpPr/>
      </dsp:nvSpPr>
      <dsp:spPr>
        <a:xfrm>
          <a:off x="6172720" y="1112099"/>
          <a:ext cx="2201912" cy="183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92634"/>
                <a:satOff val="3030"/>
                <a:lumOff val="-237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92634"/>
                <a:satOff val="3030"/>
                <a:lumOff val="-237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92634"/>
                <a:satOff val="3030"/>
                <a:lumOff val="-237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charset="0"/>
              <a:ea typeface="ＭＳ Ｐゴシック" charset="0"/>
              <a:cs typeface="ＭＳ Ｐゴシック" charset="0"/>
            </a:rPr>
            <a:t>Clean technology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charset="0"/>
              <a:ea typeface="ＭＳ Ｐゴシック" charset="0"/>
            </a:rPr>
            <a:t>Businesses develop innovative, new technologies that support sustainability</a:t>
          </a:r>
          <a:endParaRPr lang="en-US" sz="1400" kern="1200" dirty="0"/>
        </a:p>
      </dsp:txBody>
      <dsp:txXfrm>
        <a:off x="6226606" y="1165985"/>
        <a:ext cx="2094140" cy="1732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39ECBEC1-FB5B-4D9E-A46C-D8922953E745}" type="datetime1">
              <a:rPr lang="en-US" altLang="en-US"/>
              <a:pPr>
                <a:defRPr/>
              </a:pPr>
              <a:t>4/29/2020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CF0AF2-C08F-422E-99E4-B5750235A3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171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88A72E-4CBD-4786-BCD8-F5D3ADA04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6572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027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ea typeface="MS PGothic" charset="-128"/>
              </a:rPr>
              <a:t>Ecologically Sustainable Organization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tabLst>
                <a:tab pos="3371850" algn="l"/>
              </a:tabLst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Companies that operate consistently with principles of sustainable development.</a:t>
            </a:r>
          </a:p>
          <a:p>
            <a:pPr marL="64008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3371850" algn="l"/>
              </a:tabLst>
            </a:pPr>
            <a:r>
              <a:rPr lang="en-US" altLang="en-US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Is an </a:t>
            </a:r>
            <a:r>
              <a:rPr lang="ja-JP" altLang="en-US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“</a:t>
            </a:r>
            <a:r>
              <a:rPr lang="en-US" altLang="ja-JP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ideal,</a:t>
            </a:r>
            <a:r>
              <a:rPr lang="ja-JP" altLang="en-US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”</a:t>
            </a:r>
            <a:r>
              <a:rPr lang="en-US" altLang="ja-JP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 absolute standard against which real organizations can be measured.</a:t>
            </a:r>
          </a:p>
          <a:p>
            <a:pPr marL="640080" eaLnBrk="1" hangingPunct="1">
              <a:buFont typeface="Arial" panose="020B0604020202020204" pitchFamily="34" charset="0"/>
              <a:buChar char="•"/>
              <a:tabLst>
                <a:tab pos="3371850" algn="l"/>
              </a:tabLst>
            </a:pPr>
            <a:r>
              <a:rPr lang="en-US" altLang="en-US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Some visionary companies are trying to achieve this.</a:t>
            </a:r>
          </a:p>
          <a:p>
            <a:pPr marL="640080" lvl="1" indent="0" eaLnBrk="1" hangingPunct="1">
              <a:buFont typeface="Arial" charset="0"/>
              <a:buNone/>
              <a:tabLst>
                <a:tab pos="3371850" algn="l"/>
              </a:tabLst>
            </a:pPr>
            <a:r>
              <a:rPr lang="en-US" altLang="en-US" dirty="0" smtClean="0">
                <a:solidFill>
                  <a:schemeClr val="accent1"/>
                </a:solidFill>
                <a:sym typeface="Wingdings" pitchFamily="2" charset="2"/>
              </a:rPr>
              <a:t></a:t>
            </a:r>
            <a:r>
              <a:rPr lang="en-US" altLang="en-US" dirty="0" smtClean="0">
                <a:sym typeface="Wingdings" pitchFamily="2" charset="2"/>
              </a:rPr>
              <a:t> Example: Interface.</a:t>
            </a:r>
            <a:endParaRPr lang="en-US" altLang="en-US" dirty="0" smtClean="0"/>
          </a:p>
          <a:p>
            <a:pPr marL="640080" eaLnBrk="1" hangingPunct="1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3371850" algn="l"/>
              </a:tabLst>
            </a:pPr>
            <a:r>
              <a:rPr lang="en-US" altLang="en-US" sz="20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Supportive government policies and widespread movement among many businesses and other social institutions will be needed for ESOs to succeed.</a:t>
            </a:r>
          </a:p>
          <a:p>
            <a:pPr marL="640080" eaLnBrk="1" hangingPunct="1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3371850" algn="l"/>
              </a:tabLst>
            </a:pPr>
            <a:endParaRPr lang="en-US" altLang="en-US" sz="2400" b="1" dirty="0" smtClean="0">
              <a:solidFill>
                <a:schemeClr val="hlink"/>
              </a:solidFill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ea typeface="MS PGothic" charset="-128"/>
              </a:rPr>
              <a:t>Sustainability Management in Practice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An emerging role at many leading firms is the </a:t>
            </a: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Chief Sustainability Officer (CSO).</a:t>
            </a:r>
            <a:endParaRPr lang="en-US" altLang="en-US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Interpersonal skills—being able to work effectively with people across the organization—are critical to success.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 smtClean="0">
              <a:ea typeface="MS PGothic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 smtClean="0">
              <a:ea typeface="MS PGothic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3300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ea typeface="MS PGothic" charset="-128"/>
              </a:rPr>
              <a:t>Environmental Auditing and Reporting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A way for leading companies to track their progress toward meeting sustainability goals.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More recently, many firms have moved to integrate their social and environmental reporting into a single sustainability report.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Integrated</a:t>
            </a:r>
            <a:r>
              <a:rPr lang="en-US" altLang="en-US" b="1" strike="sngStrike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reporting </a:t>
            </a: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occurs when companies report to stakeholders not just their financial results but also their environmental and social impacts. </a:t>
            </a:r>
          </a:p>
          <a:p>
            <a:endParaRPr lang="en-US" dirty="0" smtClean="0"/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b="1" dirty="0" smtClean="0">
                <a:ea typeface="MS PGothic" charset="-128"/>
              </a:rPr>
              <a:t>Environmental Partnerships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Draw on the unique strengths of the different partners to improve environmental quality or conserve resources. </a:t>
            </a:r>
          </a:p>
          <a:p>
            <a:pPr marL="635000" lvl="1" indent="-292100" eaLnBrk="1" hangingPunct="1">
              <a:buFont typeface="Arial" charset="0"/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altLang="en-US" dirty="0" smtClean="0">
                <a:sym typeface="Wingdings" pitchFamily="2" charset="2"/>
              </a:rPr>
              <a:t>Example: Partnership between Starbucks Corporations and </a:t>
            </a:r>
            <a:r>
              <a:rPr lang="en-US" altLang="en-US" dirty="0" smtClean="0"/>
              <a:t>Conservation International (CI).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3959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ea typeface="MS PGothic" charset="-128"/>
              </a:rPr>
              <a:t>Sustainability Management as a  Competitive Advantage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Cost savings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Companies obtain significant cost savings by reducing pollution and hazardous waste, recycling materials, and operating with greater energy efficiency.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Brand differentiation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Companies that develop a reputation for environmental excellence distinguish their brand and attract like-minded customers.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Technological innovation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Technological innovation can lead to imaginative new methods for reducing pollution and increasing efficiency.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Reduction of regulatory and liability risk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Companies that are proactive with respect to their environmental impacts are often better positioned than their competitors to respond to new government mandates.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Strategic planning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Companies that cultivate a vision of sustainability must adopt sophisticated strategic planning techniques.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7381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556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027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Role of Government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 many nations government regulates business activity in order to protect the environment.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By setting common standards, governments can take cost of pollution control out of competition.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Governments can also provide economic incentives and offer systems for resolving disputes.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1200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en-US" b="1" dirty="0" smtClean="0">
                <a:ea typeface="MS PGothic" charset="-128"/>
              </a:rPr>
              <a:t>Major Areas of Environmental Regulation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Environmental Protection Agency (EPA), main agency charged with pollution control, was established in 1970.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 the United States, the federal government regulates in three major areas of environmental protection:</a:t>
            </a:r>
          </a:p>
          <a:p>
            <a:pPr marL="914400" lvl="1" indent="-27432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Air pollution.</a:t>
            </a:r>
          </a:p>
          <a:p>
            <a:pPr marL="914400" lvl="1" indent="-27432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Water pollution.</a:t>
            </a:r>
          </a:p>
          <a:p>
            <a:pPr marL="914400" lvl="1" indent="-27432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Solid and hazardous waste.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en-US" dirty="0" smtClean="0">
              <a:ea typeface="MS PGothic" charset="-128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1200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1400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260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Air pollution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Occurs when more pollutants are emitted into the atmosphere than can safely be absorbed and diluted by natural processes.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Results from human activity, especially industrial processes and motor vehicle emissions.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The major law governing air pollution is the Clean Air Act.</a:t>
            </a:r>
          </a:p>
          <a:p>
            <a:pPr marL="520700" lvl="1" indent="-292100">
              <a:buClr>
                <a:schemeClr val="accent1"/>
              </a:buClr>
              <a:buSzPct val="100000"/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dirty="0" smtClean="0"/>
              <a:t>Example: Volkswagen violated the Clean Air Act when it programmed emissions control devices on some of its diesel cars so that they polluted more than the law permitted. </a:t>
            </a:r>
          </a:p>
          <a:p>
            <a:endParaRPr 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Water pollution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Occurs when more wastes are dumped into waterways than can be naturally diluted and carried away.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Failure to comply with clean water laws can be very expensive for business. </a:t>
            </a:r>
          </a:p>
          <a:p>
            <a:pPr marL="342900" lvl="1" indent="0" eaLnBrk="1" hangingPunct="1">
              <a:buNone/>
            </a:pPr>
            <a:r>
              <a:rPr lang="en-US" altLang="en-US" dirty="0" smtClean="0"/>
              <a:t>The main U.S. law governing water pollution is the Water Pollution Control Act, also known as the Clean Water Act. </a:t>
            </a:r>
          </a:p>
          <a:p>
            <a:pPr marL="630936" lvl="2" indent="-283464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Goal is to restore or maintain the integrity of all surface water in the United States. </a:t>
            </a:r>
          </a:p>
          <a:p>
            <a:pPr marL="630936" lvl="2" indent="-283464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Solid and Hazardous Waste</a:t>
            </a:r>
          </a:p>
          <a:p>
            <a:pPr marL="342900" lvl="1" indent="0" eaLnBrk="1" hangingPunct="1">
              <a:buNone/>
            </a:pPr>
            <a:r>
              <a:rPr lang="en-US" altLang="en-US" dirty="0" smtClean="0"/>
              <a:t>The contamination of land by both solid and hazardous waste.</a:t>
            </a:r>
          </a:p>
          <a:p>
            <a:pPr marL="342900" lvl="1" indent="0" eaLnBrk="1" hangingPunct="1">
              <a:buNone/>
            </a:pPr>
            <a:r>
              <a:rPr lang="en-US" altLang="en-US" b="1" dirty="0" smtClean="0"/>
              <a:t>Environmental justice: </a:t>
            </a:r>
            <a:r>
              <a:rPr lang="en-US" altLang="en-US" dirty="0" smtClean="0"/>
              <a:t>The effort to prevent inequitable exposure to risk, such as from hazardous waste, in disadvantaged communities.</a:t>
            </a:r>
          </a:p>
          <a:p>
            <a:pPr marL="342900" lvl="1" indent="0" eaLnBrk="1" hangingPunct="1">
              <a:buNone/>
            </a:pPr>
            <a:r>
              <a:rPr lang="en-US" altLang="en-US" b="1" dirty="0" smtClean="0"/>
              <a:t>Superfund</a:t>
            </a:r>
            <a:r>
              <a:rPr lang="en-US" altLang="en-US" dirty="0" smtClean="0"/>
              <a:t> or CERCLA legislation passed in 1980</a:t>
            </a:r>
          </a:p>
          <a:p>
            <a:pPr marL="628650" lvl="2" indent="-282575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Established fund to clean up the most dangerous toxic waste sites in the United States.  </a:t>
            </a:r>
          </a:p>
          <a:p>
            <a:pPr marL="0" lvl="1" indent="-109728" eaLnBrk="1" hangingPunct="1"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023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Command and Control Regulation:</a:t>
            </a:r>
          </a:p>
          <a:p>
            <a:pPr indent="0" eaLnBrk="1" hangingPunct="1">
              <a:spcAft>
                <a:spcPts val="1200"/>
              </a:spcAft>
              <a:buFont typeface="Wingdings" pitchFamily="2" charset="2"/>
              <a:buNone/>
            </a:pPr>
            <a:r>
              <a:rPr lang="en-US" dirty="0" smtClean="0"/>
              <a:t>Government commands business to comply with certain standards and often controls their choice of technology, requiring the best available.</a:t>
            </a:r>
          </a:p>
          <a:p>
            <a:pPr indent="0" eaLnBrk="1" hangingPunct="1">
              <a:buNone/>
            </a:pPr>
            <a:r>
              <a:rPr lang="en-US" altLang="en-US" sz="1100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sz="1100" dirty="0" smtClean="0"/>
              <a:t>Example: Government sets the maximum amount of a pollutant a factory can emit</a:t>
            </a:r>
            <a:r>
              <a:rPr lang="en-US" sz="1100" i="1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Market-based mechanisms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Based on the idea that the market is a better control than extensive standards that specify precisely what companies must do.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Cap-and-trade: allows businesses to buy and sell the right to pollute, a process. </a:t>
            </a:r>
          </a:p>
          <a:p>
            <a:pPr marL="640080" lvl="2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à"/>
            </a:pPr>
            <a:r>
              <a:rPr lang="en-US" altLang="en-US" sz="2000" dirty="0" smtClean="0">
                <a:sym typeface="Wingdings" pitchFamily="2" charset="2"/>
              </a:rPr>
              <a:t>Example: California’s</a:t>
            </a:r>
            <a:r>
              <a:rPr lang="en-US" altLang="en-US" sz="2000" strike="sngStrike" dirty="0" smtClean="0">
                <a:sym typeface="Wingdings" pitchFamily="2" charset="2"/>
              </a:rPr>
              <a:t> </a:t>
            </a:r>
            <a:r>
              <a:rPr lang="en-US" altLang="en-US" sz="2000" dirty="0" smtClean="0">
                <a:sym typeface="Wingdings" pitchFamily="2" charset="2"/>
              </a:rPr>
              <a:t>t</a:t>
            </a:r>
            <a:r>
              <a:rPr lang="en-US" altLang="en-US" sz="2000" dirty="0" smtClean="0"/>
              <a:t>radable permits.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Emissions charges or fees. </a:t>
            </a:r>
          </a:p>
          <a:p>
            <a:pPr marL="640080" lvl="2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à"/>
            </a:pPr>
            <a:r>
              <a:rPr lang="en-US" altLang="en-US" sz="2000" dirty="0" smtClean="0">
                <a:sym typeface="Wingdings" pitchFamily="2" charset="2"/>
              </a:rPr>
              <a:t>Example: </a:t>
            </a:r>
            <a:r>
              <a:rPr lang="en-US" altLang="en-US" sz="2000" i="1" dirty="0" smtClean="0"/>
              <a:t>green taxes</a:t>
            </a:r>
            <a:r>
              <a:rPr lang="en-US" altLang="en-US" sz="2000" dirty="0" smtClean="0"/>
              <a:t> or </a:t>
            </a:r>
            <a:r>
              <a:rPr lang="en-US" altLang="en-US" sz="2000" i="1" dirty="0" smtClean="0"/>
              <a:t>eco-taxes.</a:t>
            </a:r>
            <a:r>
              <a:rPr lang="en-US" altLang="en-US" sz="2000" dirty="0" smtClean="0"/>
              <a:t> 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Government incentives.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Information disclosure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Also called regulation by publicity or regulation by embarrassment.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government encourages companies to pollute less by publishing information about the amount of pollutants individual companies emit each year. </a:t>
            </a:r>
          </a:p>
          <a:p>
            <a:pPr lvl="0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Civil and criminal enforcement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threat of fines or even prison can be an effective deterrent to corporate outlaws who would otherwise degrade the environment.</a:t>
            </a:r>
          </a:p>
          <a:p>
            <a:pPr marL="640080" lvl="2" eaLnBrk="1" hangingPunct="1">
              <a:buClr>
                <a:schemeClr val="accent1"/>
              </a:buClr>
              <a:buFont typeface="Wingdings" pitchFamily="2" charset="2"/>
              <a:buChar char="à"/>
            </a:pPr>
            <a:r>
              <a:rPr lang="en-US" altLang="en-US" sz="2000" dirty="0" smtClean="0">
                <a:sym typeface="Wingdings" pitchFamily="2" charset="2"/>
              </a:rPr>
              <a:t>Example: Anadarko Petroleum paid more than $5 billion to settle charges of environmental contamination and to pay for cleanup.</a:t>
            </a:r>
            <a:endParaRPr lang="en-US" altLang="en-US" sz="2000" strike="sngStrike" dirty="0" smtClean="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European regulators have actively pursued environmental criminals.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U.S. Sentencing Commission has established guidelines for sentencing environmental wrongdoers.</a:t>
            </a:r>
          </a:p>
          <a:p>
            <a:endParaRPr lang="en-US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011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31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31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31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Environmental regulations have led to the loss of jobs in some polluting industries, but at the same time have stimulated other sectors.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Clean Economy: </a:t>
            </a: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Sectors of the economy that produce goods and services with an environmental benefit.</a:t>
            </a:r>
          </a:p>
          <a:p>
            <a:pPr marL="0" indent="0" eaLnBrk="1" hangingPunct="1">
              <a:buNone/>
            </a:pPr>
            <a:r>
              <a:rPr lang="en-US" altLang="en-US" sz="2800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Example: Jobs have been created in: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Alternative energy. </a:t>
            </a:r>
            <a:endParaRPr lang="en-US" altLang="en-US" strike="sngStrike" dirty="0" smtClean="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Electric vehicles.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Energy-efficient construction. </a:t>
            </a:r>
            <a:endParaRPr lang="en-US" altLang="en-US" strike="sngStrik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594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Environmental regulations establish minimum standards for environmental performance.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Many firms are now voluntarily moving beyond compliance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improve environmental performance in all operational areas.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manage proactively for sustainability. 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8A72E-4CBD-4786-BCD8-F5D3ADA0468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54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720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534150"/>
            <a:ext cx="9144000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rgbClr val="125F9A"/>
                </a:solidFill>
                <a:latin typeface="Calibri" charset="0"/>
              </a:rPr>
              <a:t>©2020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b="1" i="1" dirty="0">
              <a:solidFill>
                <a:srgbClr val="125F9A"/>
              </a:solidFill>
              <a:latin typeface="Calibri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4712860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9918429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56073037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47968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97262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53CDCC4-B00E-4F20-90ED-E20F3AAF5C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13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548E0DF-6CE1-4041-8C76-6DECA2BE26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8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6A7A6A5-78B3-4F53-A42A-C5800FACFF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92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2" r:id="rId1"/>
    <p:sldLayoutId id="2147484683" r:id="rId2"/>
    <p:sldLayoutId id="2147484684" r:id="rId3"/>
    <p:sldLayoutId id="2147484685" r:id="rId4"/>
    <p:sldLayoutId id="2147484686" r:id="rId5"/>
    <p:sldLayoutId id="2147484687" r:id="rId6"/>
    <p:sldLayoutId id="2147484688" r:id="rId7"/>
    <p:sldLayoutId id="2147484689" r:id="rId8"/>
    <p:sldLayoutId id="2147484690" r:id="rId9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76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10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25146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Managing for Sustainability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3352800"/>
            <a:ext cx="44831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itle 1"/>
          <p:cNvSpPr>
            <a:spLocks noGrp="1"/>
          </p:cNvSpPr>
          <p:nvPr>
            <p:ph type="body" sz="quarter" idx="11"/>
          </p:nvPr>
        </p:nvSpPr>
        <p:spPr bwMode="auto">
          <a:xfrm>
            <a:off x="0" y="7938"/>
            <a:ext cx="9144000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solidFill>
                  <a:srgbClr val="125F9A"/>
                </a:solidFill>
              </a:rPr>
              <a:t>Effective Sustainability </a:t>
            </a:r>
            <a:r>
              <a:rPr lang="en-US" altLang="en-US" dirty="0" smtClean="0">
                <a:solidFill>
                  <a:srgbClr val="125F9A"/>
                </a:solidFill>
              </a:rPr>
              <a:t>Management</a:t>
            </a:r>
            <a:r>
              <a:rPr lang="en-US" altLang="en-US" dirty="0">
                <a:solidFill>
                  <a:srgbClr val="125F9A"/>
                </a:solidFill>
              </a:rPr>
              <a:t/>
            </a:r>
            <a:br>
              <a:rPr lang="en-US" altLang="en-US" dirty="0">
                <a:solidFill>
                  <a:srgbClr val="125F9A"/>
                </a:solidFill>
              </a:rPr>
            </a:br>
            <a:endParaRPr lang="en-US" altLang="en-US" dirty="0">
              <a:solidFill>
                <a:srgbClr val="125F9A"/>
              </a:solidFill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609599" y="1371600"/>
            <a:ext cx="8458197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9112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3200" b="1" dirty="0">
                <a:ea typeface="MS PGothic" charset="-128"/>
              </a:rPr>
              <a:t>Ecologically Sustainable </a:t>
            </a:r>
            <a:r>
              <a:rPr lang="en-US" altLang="en-US" sz="3200" b="1" dirty="0" smtClean="0">
                <a:ea typeface="MS PGothic" charset="-128"/>
              </a:rPr>
              <a:t>Organization</a:t>
            </a:r>
          </a:p>
          <a:p>
            <a:pPr marL="519112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3200" b="1" dirty="0" smtClean="0">
                <a:ea typeface="MS PGothic" charset="-128"/>
              </a:rPr>
              <a:t>Sustainability </a:t>
            </a:r>
            <a:r>
              <a:rPr lang="en-US" altLang="en-US" sz="3200" b="1" dirty="0">
                <a:ea typeface="MS PGothic" charset="-128"/>
              </a:rPr>
              <a:t>Management in Practice</a:t>
            </a:r>
          </a:p>
          <a:p>
            <a:pPr marL="519112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Common </a:t>
            </a:r>
            <a:r>
              <a:rPr lang="en-US" altLang="en-US" sz="32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characteristics:</a:t>
            </a:r>
          </a:p>
          <a:p>
            <a:pPr marL="800099" lvl="1" indent="-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Top management commitment.</a:t>
            </a:r>
          </a:p>
          <a:p>
            <a:pPr marL="800099" lvl="1" indent="-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Clear goals and metrics.</a:t>
            </a:r>
          </a:p>
          <a:p>
            <a:pPr marL="800099" lvl="1" indent="-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Employee engagement.</a:t>
            </a:r>
          </a:p>
          <a:p>
            <a:pPr marL="800099" lvl="1" indent="-457200" eaLnBrk="1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Alignment of rewards and incentives.</a:t>
            </a:r>
          </a:p>
          <a:p>
            <a:pPr marL="301625" indent="-239713" eaLnBrk="1" hangingPunct="1">
              <a:buFont typeface="Wingdings" pitchFamily="2" charset="2"/>
              <a:buChar char="§"/>
            </a:pPr>
            <a:endParaRPr lang="en-US" altLang="en-US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53" y="3124200"/>
            <a:ext cx="2739543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altLang="en-US" dirty="0">
              <a:ea typeface="MS PGothic" charset="-128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609600" y="1905000"/>
            <a:ext cx="5715000" cy="312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b="1" dirty="0">
                <a:ea typeface="MS PGothic" charset="-128"/>
              </a:rPr>
              <a:t>Environmental Auditing and </a:t>
            </a:r>
            <a:r>
              <a:rPr lang="en-US" altLang="en-US" b="1" dirty="0" smtClean="0">
                <a:ea typeface="MS PGothic" charset="-128"/>
              </a:rPr>
              <a:t>Reporting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b="1" dirty="0" smtClean="0">
                <a:ea typeface="MS PGothic" charset="-128"/>
              </a:rPr>
              <a:t>Environmental </a:t>
            </a:r>
            <a:r>
              <a:rPr lang="en-US" altLang="en-US" b="1" dirty="0">
                <a:ea typeface="MS PGothic" charset="-128"/>
              </a:rPr>
              <a:t>Partnerships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altLang="en-US" dirty="0" smtClean="0">
              <a:ea typeface="MS PGothic" charset="-128"/>
            </a:endParaRPr>
          </a:p>
        </p:txBody>
      </p:sp>
      <p:sp>
        <p:nvSpPr>
          <p:cNvPr id="34819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D0476E16-15F4-486E-9E97-437926D68A75}" type="slidenum">
              <a:rPr lang="en-US" altLang="en-US" sz="1000">
                <a:latin typeface="Times New Roman" pitchFamily="18" charset="0"/>
              </a:rPr>
              <a:pPr algn="r"/>
              <a:t>11</a:t>
            </a:fld>
            <a:endParaRPr lang="en-US" altLang="en-US" sz="1000"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819400"/>
            <a:ext cx="3505200" cy="24925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0" y="23813"/>
            <a:ext cx="91440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Sustainability Management as a               Competitive Advantage</a:t>
            </a:r>
            <a:r>
              <a:rPr lang="en-US" altLang="en-US" sz="800" dirty="0">
                <a:ea typeface="MS PGothic" charset="-128"/>
              </a:rPr>
              <a:t>1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828800"/>
            <a:ext cx="67056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8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Cost savings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8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Brand differentiation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8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Technological </a:t>
            </a:r>
            <a:r>
              <a:rPr lang="en-US" altLang="en-US" sz="28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innovation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8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Reduction </a:t>
            </a:r>
            <a:r>
              <a:rPr lang="en-US" altLang="en-US" sz="28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of regulatory and liability risk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8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Strategic </a:t>
            </a:r>
            <a:r>
              <a:rPr lang="en-US" altLang="en-US" sz="28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planning</a:t>
            </a:r>
          </a:p>
          <a:p>
            <a:pPr marL="342900" lvl="1" indent="0" eaLnBrk="1" hangingPunct="1">
              <a:buClr>
                <a:schemeClr val="accent1"/>
              </a:buClr>
              <a:buNone/>
            </a:pPr>
            <a:endParaRPr lang="en-US" altLang="en-US" dirty="0"/>
          </a:p>
        </p:txBody>
      </p:sp>
      <p:pic>
        <p:nvPicPr>
          <p:cNvPr id="3584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682" y="1143000"/>
            <a:ext cx="2086556" cy="3130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66E340C7-92B9-416A-A0A7-FCEE1B113C4C}" type="slidenum">
              <a:rPr lang="en-US" altLang="en-US" sz="1000">
                <a:latin typeface="Times New Roman" pitchFamily="18" charset="0"/>
              </a:rPr>
              <a:pPr algn="r"/>
              <a:t>12</a:t>
            </a:fld>
            <a:endParaRPr lang="en-US" altLang="en-US" sz="1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body" sz="quarter" idx="11"/>
          </p:nvPr>
        </p:nvSpPr>
        <p:spPr>
          <a:xfrm>
            <a:off x="26988" y="0"/>
            <a:ext cx="91440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Corporate Leaders in Integrating Sustainability Into Their Business Strategy </a:t>
            </a:r>
          </a:p>
        </p:txBody>
      </p:sp>
      <p:sp>
        <p:nvSpPr>
          <p:cNvPr id="37890" name="TextBox 6"/>
          <p:cNvSpPr txBox="1">
            <a:spLocks noChangeArrowheads="1"/>
          </p:cNvSpPr>
          <p:nvPr/>
        </p:nvSpPr>
        <p:spPr bwMode="auto">
          <a:xfrm>
            <a:off x="7086600" y="1143000"/>
            <a:ext cx="1465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r>
              <a:rPr lang="en-US" altLang="en-US" sz="2000"/>
              <a:t>Figure 10.4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2286000" y="1219200"/>
            <a:ext cx="4876800" cy="19367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pic>
        <p:nvPicPr>
          <p:cNvPr id="2" name="Picture 1" descr="This horizontal bar graph depicts the list of firms who are considered leaders in integrating sustainability into their business strategy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8112441" cy="3903030"/>
          </a:xfrm>
          <a:prstGeom prst="rect">
            <a:avLst/>
          </a:prstGeom>
        </p:spPr>
      </p:pic>
      <p:sp>
        <p:nvSpPr>
          <p:cNvPr id="37891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EDE5385D-1B66-48D7-8471-3F098D2FE503}" type="slidenum">
              <a:rPr lang="en-US" altLang="en-US" sz="1000">
                <a:latin typeface="Times New Roman" pitchFamily="18" charset="0"/>
              </a:rPr>
              <a:pPr algn="r"/>
              <a:t>13</a:t>
            </a:fld>
            <a:endParaRPr lang="en-US" altLang="en-US" sz="1000">
              <a:latin typeface="Times New Roman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458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76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10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25146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Managing for Sustainability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3352800"/>
            <a:ext cx="44831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761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371600"/>
            <a:ext cx="5943600" cy="2439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In many nations government regulates business activity in order to protect the environment</a:t>
            </a:r>
            <a:r>
              <a:rPr lang="en-US" altLang="en-US" sz="3200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3200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>
                <a:ea typeface="MS PGothic" charset="-128"/>
              </a:rPr>
              <a:t>Major Areas of Environmental Regulation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3200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15363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F220A999-A277-45F9-97FB-B5D9AC76314E}" type="slidenum">
              <a:rPr lang="en-US" altLang="en-US" sz="1000">
                <a:latin typeface="Times New Roman" pitchFamily="18" charset="0"/>
              </a:rPr>
              <a:pPr algn="r"/>
              <a:t>2</a:t>
            </a:fld>
            <a:endParaRPr lang="en-US" altLang="en-US" sz="1000">
              <a:latin typeface="Times New Roman" pitchFamily="18" charset="0"/>
            </a:endParaRPr>
          </a:p>
        </p:txBody>
      </p:sp>
      <p:pic>
        <p:nvPicPr>
          <p:cNvPr id="1536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797" y="2514601"/>
            <a:ext cx="2511103" cy="1676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Role of Government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00600"/>
            <a:ext cx="2049991" cy="1371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0" y="69850"/>
            <a:ext cx="91440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Three Major Areas of </a:t>
            </a:r>
            <a:br>
              <a:rPr lang="en-US" altLang="en-US" dirty="0">
                <a:ea typeface="MS PGothic" charset="-128"/>
              </a:rPr>
            </a:br>
            <a:r>
              <a:rPr lang="en-US" altLang="en-US" dirty="0">
                <a:ea typeface="MS PGothic" charset="-128"/>
              </a:rPr>
              <a:t>Environmental Regulation</a:t>
            </a:r>
            <a:r>
              <a:rPr lang="en-US" altLang="en-US" sz="800" dirty="0">
                <a:ea typeface="MS PGothic" charset="-128"/>
              </a:rPr>
              <a:t>1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990600" y="1524000"/>
            <a:ext cx="5410200" cy="251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buAutoNum type="arabicPeriod"/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Air pollution</a:t>
            </a:r>
          </a:p>
          <a:p>
            <a:pPr marL="514350" indent="-514350" eaLnBrk="1" hangingPunct="1">
              <a:buAutoNum type="arabicPeriod"/>
            </a:pPr>
            <a:endParaRPr lang="en-US" altLang="en-US" sz="3200" b="1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Water pollution </a:t>
            </a:r>
          </a:p>
          <a:p>
            <a:pPr marL="514350" indent="-514350" eaLnBrk="1" hangingPunct="1">
              <a:buAutoNum type="arabicPeriod"/>
            </a:pPr>
            <a:endParaRPr lang="en-US" altLang="en-US" sz="3200" b="1" dirty="0" smtClean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Solid </a:t>
            </a:r>
            <a:r>
              <a:rPr lang="en-US" altLang="en-US" sz="32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and Hazardous Waste</a:t>
            </a:r>
          </a:p>
          <a:p>
            <a:pPr marL="342900" lvl="1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</p:txBody>
      </p:sp>
      <p:pic>
        <p:nvPicPr>
          <p:cNvPr id="1843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95400"/>
            <a:ext cx="2971800" cy="2144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76098B9D-EC7A-4575-9A58-67AEA5EC6AF7}" type="slidenum">
              <a:rPr lang="en-US" altLang="en-US" sz="1000">
                <a:latin typeface="Times New Roman" pitchFamily="18" charset="0"/>
              </a:rPr>
              <a:pPr algn="r"/>
              <a:t>3</a:t>
            </a:fld>
            <a:endParaRPr lang="en-US" altLang="en-US" sz="1000"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878" y="4038600"/>
            <a:ext cx="1721972" cy="2101938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635676"/>
            <a:ext cx="1930966" cy="15048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0" y="533400"/>
            <a:ext cx="91440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Alternative Policy Approaches</a:t>
            </a:r>
            <a:r>
              <a:rPr lang="en-US" altLang="en-US" sz="800" dirty="0">
                <a:ea typeface="MS PGothic" charset="-128"/>
              </a:rPr>
              <a:t>1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09600" y="1752600"/>
            <a:ext cx="6632575" cy="213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Command and Control </a:t>
            </a: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Regulation</a:t>
            </a:r>
            <a:endParaRPr lang="en-US" altLang="en-US" sz="3200" b="1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Market-based mechanisms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b="1" dirty="0" smtClean="0">
                <a:latin typeface="Calibri" pitchFamily="34" charset="0"/>
                <a:ea typeface="MS PGothic" pitchFamily="34" charset="-128"/>
                <a:cs typeface="Calibri" pitchFamily="34" charset="0"/>
              </a:rPr>
              <a:t>Information disclosure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b="1" dirty="0">
                <a:latin typeface="Calibri" pitchFamily="34" charset="0"/>
                <a:ea typeface="MS PGothic" pitchFamily="34" charset="-128"/>
                <a:cs typeface="Calibri" pitchFamily="34" charset="0"/>
              </a:rPr>
              <a:t>Civil and criminal enforcement</a:t>
            </a:r>
          </a:p>
          <a:p>
            <a:pPr marL="0" indent="0" eaLnBrk="1" hangingPunct="1">
              <a:buNone/>
            </a:pPr>
            <a:endParaRPr lang="en-US" altLang="en-US" sz="3200" b="1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indent="0" eaLnBrk="1" hangingPunct="1">
              <a:buNone/>
            </a:pPr>
            <a:endParaRPr lang="en-US" altLang="en-US" b="1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  <a:p>
            <a:pPr marL="0" indent="0" eaLnBrk="1" hangingPunct="1">
              <a:buNone/>
            </a:pPr>
            <a:endParaRPr lang="en-US" altLang="en-US" b="1" dirty="0"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81600"/>
            <a:ext cx="1112955" cy="838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5E2E5A09-057F-419A-9393-AF8E606343BC}" type="slidenum">
              <a:rPr lang="en-US" altLang="en-US" sz="1000">
                <a:latin typeface="Times New Roman" pitchFamily="18" charset="0"/>
              </a:rPr>
              <a:pPr algn="r"/>
              <a:t>4</a:t>
            </a:fld>
            <a:endParaRPr lang="en-US" altLang="en-US" sz="1000">
              <a:latin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219200"/>
            <a:ext cx="1447800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321" y="2667000"/>
            <a:ext cx="1219200" cy="1828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853" y="4876800"/>
            <a:ext cx="2413623" cy="1600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1750" y="23813"/>
            <a:ext cx="9144000" cy="990600"/>
          </a:xfrm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Advantages and Disadvantages of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Alternative Policy Approaches to Reducing Pollution</a:t>
            </a:r>
            <a:r>
              <a:rPr lang="en-US" altLang="en-US" sz="800" dirty="0">
                <a:solidFill>
                  <a:schemeClr val="accent3"/>
                </a:solidFill>
                <a:latin typeface="+mn-lt"/>
              </a:rPr>
              <a:t>1</a:t>
            </a:r>
            <a:endParaRPr lang="en-US" altLang="en-US" sz="32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6365875" y="1123890"/>
            <a:ext cx="2397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ct val="5000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From Figure 10.2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981200" y="1787525"/>
            <a:ext cx="4876800" cy="19367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25603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AA207F47-F9E1-4A3C-BEE9-3E4437BC0D3D}" type="slidenum">
              <a:rPr lang="en-US" altLang="en-US" sz="1000">
                <a:latin typeface="Times New Roman" pitchFamily="18" charset="0"/>
              </a:rPr>
              <a:pPr algn="r"/>
              <a:t>5</a:t>
            </a:fld>
            <a:endParaRPr lang="en-US" altLang="en-US" sz="1000">
              <a:latin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272138"/>
              </p:ext>
            </p:extLst>
          </p:nvPr>
        </p:nvGraphicFramePr>
        <p:xfrm>
          <a:off x="152400" y="2108200"/>
          <a:ext cx="8915400" cy="34544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2460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12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36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Approach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Command-and-control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regulation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Enforceable in the courts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Compliance mandatory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Across-the-board standards not equally relevant to all businesses.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Requires large regulatory apparatus.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Older, less-efficient plants may be forced to close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retard innovation.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Fines may be cheaper than compliance.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Does not improve compliance once compliance is achieved.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70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1750" y="23813"/>
            <a:ext cx="9144000" cy="990600"/>
          </a:xfrm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Advantages and Disadvantages of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Alternative Policy Approaches to Reducing Pollution</a:t>
            </a:r>
            <a:r>
              <a:rPr lang="en-US" altLang="en-US" sz="800" dirty="0">
                <a:solidFill>
                  <a:schemeClr val="accent3"/>
                </a:solidFill>
                <a:latin typeface="+mn-lt"/>
              </a:rPr>
              <a:t>2</a:t>
            </a:r>
            <a:endParaRPr lang="en-US" altLang="en-US" sz="32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6365875" y="1014413"/>
            <a:ext cx="2397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ct val="5000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From Figure 10.2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752600" y="1143000"/>
            <a:ext cx="4876800" cy="19367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25603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AA207F47-F9E1-4A3C-BEE9-3E4437BC0D3D}" type="slidenum">
              <a:rPr lang="en-US" altLang="en-US" sz="1000">
                <a:latin typeface="Times New Roman" pitchFamily="18" charset="0"/>
              </a:rPr>
              <a:pPr algn="r"/>
              <a:t>6</a:t>
            </a:fld>
            <a:endParaRPr lang="en-US" altLang="en-US" sz="1000">
              <a:latin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946350"/>
              </p:ext>
            </p:extLst>
          </p:nvPr>
        </p:nvGraphicFramePr>
        <p:xfrm>
          <a:off x="152400" y="1508760"/>
          <a:ext cx="8915400" cy="47244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2460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1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36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338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Market-based mechanisms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54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Cap-and-trade systems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Gives businesses more flexibility.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Achieves goals at lower overall cost.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Saves jobs by allowing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some less-efficient plants to stay open.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Permits the government and private organizations to buy allowances to take them off the market.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Encourages continued improvement.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Gives business a license to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pollute.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Permit levels are hard to set.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cause regional imbalances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pollution levels.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Enforcement is difficult.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Emissions fees and taxes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Taxes bad behavior (pollution) rather than good behavior (profits).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Fees are hard to set.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Taxes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 be too low to curb pollution.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53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1750" y="23813"/>
            <a:ext cx="9144000" cy="990600"/>
          </a:xfrm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Advantages and Disadvantages of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200" dirty="0">
                <a:solidFill>
                  <a:schemeClr val="accent3"/>
                </a:solidFill>
                <a:latin typeface="+mn-lt"/>
              </a:rPr>
              <a:t>Alternative Policy Approaches to Reducing Pollution</a:t>
            </a:r>
            <a:r>
              <a:rPr lang="en-US" altLang="en-US" sz="800" dirty="0">
                <a:solidFill>
                  <a:schemeClr val="accent3"/>
                </a:solidFill>
                <a:latin typeface="+mn-lt"/>
              </a:rPr>
              <a:t>3</a:t>
            </a:r>
            <a:endParaRPr lang="en-US" altLang="en-US" sz="3200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6365875" y="1014413"/>
            <a:ext cx="2397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ct val="5000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From Figure 10.2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2133600" y="1600200"/>
            <a:ext cx="4876800" cy="19367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25603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AA207F47-F9E1-4A3C-BEE9-3E4437BC0D3D}" type="slidenum">
              <a:rPr lang="en-US" altLang="en-US" sz="1000">
                <a:latin typeface="Times New Roman" pitchFamily="18" charset="0"/>
              </a:rPr>
              <a:pPr algn="r"/>
              <a:t>7</a:t>
            </a:fld>
            <a:endParaRPr lang="en-US" altLang="en-US" sz="1000">
              <a:latin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070938"/>
              </p:ext>
            </p:extLst>
          </p:nvPr>
        </p:nvGraphicFramePr>
        <p:xfrm>
          <a:off x="152400" y="1981200"/>
          <a:ext cx="8915400" cy="38023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2460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1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36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338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Type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  <a:endParaRPr lang="en-US" sz="18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506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incentives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Rewards environmentally responsible behavior.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Encourages companies to exceed minimum standards.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Incentives may not be strong enough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curb pollution.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554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disclosure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spends little on enforcement.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Companies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able to reduce pollution in the most cost-effective way.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Does not motivate all companies.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Civil and criminal enforcement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Taxes bad behavior (pollution) rather than good behavior (profits).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not deter wrongdoing if penalties and enforcement efforts are perceived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weak.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03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0" y="84138"/>
            <a:ext cx="91440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Costs and Benefits of </a:t>
            </a:r>
            <a:br>
              <a:rPr lang="en-US" altLang="en-US" dirty="0">
                <a:ea typeface="MS PGothic" charset="-128"/>
              </a:rPr>
            </a:br>
            <a:r>
              <a:rPr lang="en-US" altLang="en-US" dirty="0">
                <a:ea typeface="MS PGothic" charset="-128"/>
              </a:rPr>
              <a:t>Environmental Regulation</a:t>
            </a:r>
          </a:p>
        </p:txBody>
      </p:sp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6400800" y="1066800"/>
            <a:ext cx="21499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From Figure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10.3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286000" y="1558925"/>
            <a:ext cx="4876800" cy="19367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27651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82D1F276-2D56-4C5A-B712-AC8398003E09}" type="slidenum">
              <a:rPr lang="en-US" altLang="en-US" sz="1000">
                <a:latin typeface="Times New Roman" pitchFamily="18" charset="0"/>
              </a:rPr>
              <a:pPr algn="r"/>
              <a:t>8</a:t>
            </a:fld>
            <a:endParaRPr lang="en-US" altLang="en-US" sz="1000">
              <a:latin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052900"/>
              </p:ext>
            </p:extLst>
          </p:nvPr>
        </p:nvGraphicFramePr>
        <p:xfrm>
          <a:off x="762000" y="1879600"/>
          <a:ext cx="7620000" cy="3906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Manufacturers, mining companies, and utilities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spend billions of dollars annually to comply with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 regulations.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Emissions of pollutants drop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jobs are lost in particularly polluting industries.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and water quality improves; toxic-waste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sites are cleaned up; and natural beauty is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preserved or enhanced.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Competitiveness of some capital-intensive,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“dirty” industries is impaired.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 live longer and healthier lives in less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polluted environments.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Consumers pay more when companies pass along increased costs of regulations.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Jobs are created in the clean economy</a:t>
                      </a:r>
                    </a:p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sector, such as environmental products and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services, alternative energy, and tourism.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66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0" y="93663"/>
            <a:ext cx="91440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Stages of Corporate </a:t>
            </a:r>
            <a:br>
              <a:rPr lang="en-US" altLang="en-US" dirty="0">
                <a:ea typeface="MS PGothic" charset="-128"/>
              </a:rPr>
            </a:br>
            <a:r>
              <a:rPr lang="en-US" altLang="en-US" dirty="0">
                <a:ea typeface="MS PGothic" charset="-128"/>
              </a:rPr>
              <a:t>Environmental Responsibility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19100" y="1752600"/>
          <a:ext cx="8382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Oval 3"/>
          <p:cNvSpPr/>
          <p:nvPr/>
        </p:nvSpPr>
        <p:spPr>
          <a:xfrm>
            <a:off x="1219200" y="1981200"/>
            <a:ext cx="685800" cy="609600"/>
          </a:xfrm>
          <a:prstGeom prst="ellips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4267200" y="1981200"/>
            <a:ext cx="685800" cy="609600"/>
          </a:xfrm>
          <a:prstGeom prst="ellips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7467600" y="1981200"/>
            <a:ext cx="685800" cy="609600"/>
          </a:xfrm>
          <a:prstGeom prst="ellips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</a:t>
            </a:r>
          </a:p>
        </p:txBody>
      </p:sp>
      <p:sp>
        <p:nvSpPr>
          <p:cNvPr id="29702" name="Slide Number Placeholder 5"/>
          <p:cNvSpPr>
            <a:spLocks/>
          </p:cNvSpPr>
          <p:nvPr/>
        </p:nvSpPr>
        <p:spPr bwMode="auto">
          <a:xfrm>
            <a:off x="8382000" y="6477000"/>
            <a:ext cx="68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/>
            <a:r>
              <a:rPr lang="en-US" altLang="en-US" sz="1000">
                <a:latin typeface="Times New Roman" pitchFamily="18" charset="0"/>
              </a:rPr>
              <a:t>10-</a:t>
            </a:r>
            <a:fld id="{6F0E74E3-925D-4029-874C-EC4A6C9FA2DC}" type="slidenum">
              <a:rPr lang="en-US" altLang="en-US" sz="1000">
                <a:latin typeface="Times New Roman" pitchFamily="18" charset="0"/>
              </a:rPr>
              <a:pPr algn="r"/>
              <a:t>9</a:t>
            </a:fld>
            <a:endParaRPr lang="en-US" altLang="en-US" sz="1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siness and Society Template final sample" id="{D2099020-F500-374D-A0DF-66B7CD087008}" vid="{347D7548-E6AA-8148-A865-2DA801426D1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</Template>
  <TotalTime>4104</TotalTime>
  <Words>1570</Words>
  <Application>Microsoft Office PowerPoint</Application>
  <PresentationFormat>On-screen Show (4:3)</PresentationFormat>
  <Paragraphs>239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Business and Society Template final sample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Arnaud, Anke U.</dc:creator>
  <cp:lastModifiedBy>Bill Todorovic</cp:lastModifiedBy>
  <cp:revision>70</cp:revision>
  <cp:lastPrinted>1601-01-01T00:00:00Z</cp:lastPrinted>
  <dcterms:created xsi:type="dcterms:W3CDTF">2016-01-15T13:39:39Z</dcterms:created>
  <dcterms:modified xsi:type="dcterms:W3CDTF">2020-04-30T15:58:56Z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